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0"/>
  </p:notesMasterIdLst>
  <p:handoutMasterIdLst>
    <p:handoutMasterId r:id="rId11"/>
  </p:handoutMasterIdLst>
  <p:sldIdLst>
    <p:sldId id="256" r:id="rId2"/>
    <p:sldId id="311" r:id="rId3"/>
    <p:sldId id="313" r:id="rId4"/>
    <p:sldId id="314" r:id="rId5"/>
    <p:sldId id="315" r:id="rId6"/>
    <p:sldId id="316" r:id="rId7"/>
    <p:sldId id="317" r:id="rId8"/>
    <p:sldId id="293" r:id="rId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a:srgbClr val="C79E37"/>
    <a:srgbClr val="5EEC3C"/>
    <a:srgbClr val="FE9202"/>
    <a:srgbClr val="990099"/>
    <a:srgbClr val="FF2549"/>
    <a:srgbClr val="6C1A00"/>
    <a:srgbClr val="202E54"/>
    <a:srgbClr val="1D3A00"/>
    <a:srgbClr val="007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p:cViewPr varScale="1">
        <p:scale>
          <a:sx n="108" d="100"/>
          <a:sy n="108" d="100"/>
        </p:scale>
        <p:origin x="758" y="62"/>
      </p:cViewPr>
      <p:guideLst>
        <p:guide orient="horz" pos="1620"/>
        <p:guide pos="2880"/>
      </p:guideLst>
    </p:cSldViewPr>
  </p:slideViewPr>
  <p:notesTextViewPr>
    <p:cViewPr>
      <p:scale>
        <a:sx n="1" d="1"/>
        <a:sy n="1" d="1"/>
      </p:scale>
      <p:origin x="0" y="0"/>
    </p:cViewPr>
  </p:notesTextViewPr>
  <p:notesViewPr>
    <p:cSldViewPr>
      <p:cViewPr varScale="1">
        <p:scale>
          <a:sx n="65" d="100"/>
          <a:sy n="65" d="100"/>
        </p:scale>
        <p:origin x="3154" y="67"/>
      </p:cViewPr>
      <p:guideLst/>
    </p:cSldViewPr>
  </p:notes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9FB99D-41E8-464C-A268-F009253FA9B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F3C106C1-A278-4CDE-A5CA-BF57AC1FCFD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8C46AE-D80C-41B8-9D6A-DB80D87570FC}" type="datetimeFigureOut">
              <a:rPr lang="en-IN" smtClean="0"/>
              <a:t>07-02-2022</a:t>
            </a:fld>
            <a:endParaRPr lang="en-IN"/>
          </a:p>
        </p:txBody>
      </p:sp>
      <p:sp>
        <p:nvSpPr>
          <p:cNvPr id="4" name="Footer Placeholder 3">
            <a:extLst>
              <a:ext uri="{FF2B5EF4-FFF2-40B4-BE49-F238E27FC236}">
                <a16:creationId xmlns:a16="http://schemas.microsoft.com/office/drawing/2014/main" id="{C123E369-7992-4C69-9B3B-43FD110AA2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3C6A9E23-D4A1-4F5F-B8B7-1C4719C4E1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5AE779F-4EE3-423A-BC30-B0BE8DEC5884}" type="slidenum">
              <a:rPr lang="en-IN" smtClean="0"/>
              <a:t>‹#›</a:t>
            </a:fld>
            <a:endParaRPr lang="en-IN"/>
          </a:p>
        </p:txBody>
      </p:sp>
    </p:spTree>
    <p:extLst>
      <p:ext uri="{BB962C8B-B14F-4D97-AF65-F5344CB8AC3E}">
        <p14:creationId xmlns:p14="http://schemas.microsoft.com/office/powerpoint/2010/main" val="98779337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2877160"/>
            <a:ext cx="8246070" cy="1374345"/>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8965" y="3029865"/>
            <a:ext cx="8231372" cy="1374345"/>
          </a:xfrm>
        </p:spPr>
        <p:txBody>
          <a:bodyPr>
            <a:normAutofit/>
          </a:bodyPr>
          <a:lstStyle>
            <a:lvl1pPr marL="0" indent="0" algn="r">
              <a:buNone/>
              <a:defRPr sz="2800" b="0" i="0">
                <a:solidFill>
                  <a:srgbClr val="6C1A00"/>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281175"/>
            <a:ext cx="8246070" cy="763526"/>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6" y="1350110"/>
            <a:ext cx="8246070" cy="3512213"/>
          </a:xfrm>
        </p:spPr>
        <p:txBody>
          <a:bodyPr/>
          <a:lstStyle>
            <a:lvl1pPr algn="l">
              <a:defRPr sz="2800">
                <a:solidFill>
                  <a:schemeClr val="tx1"/>
                </a:solidFill>
                <a:latin typeface="Times New Roman" panose="02020603050405020304" pitchFamily="18" charset="0"/>
                <a:cs typeface="Times New Roman" panose="02020603050405020304" pitchFamily="18" charset="0"/>
              </a:defRPr>
            </a:lvl1pPr>
            <a:lvl2pPr algn="l">
              <a:defRPr>
                <a:solidFill>
                  <a:schemeClr val="tx1"/>
                </a:solidFill>
                <a:latin typeface="Times New Roman" panose="02020603050405020304" pitchFamily="18" charset="0"/>
                <a:cs typeface="Times New Roman" panose="02020603050405020304" pitchFamily="18" charset="0"/>
              </a:defRPr>
            </a:lvl2pPr>
            <a:lvl3pPr algn="l">
              <a:defRPr>
                <a:solidFill>
                  <a:schemeClr val="tx1"/>
                </a:solidFill>
                <a:latin typeface="Times New Roman" panose="02020603050405020304" pitchFamily="18" charset="0"/>
                <a:cs typeface="Times New Roman" panose="02020603050405020304" pitchFamily="18" charset="0"/>
              </a:defRPr>
            </a:lvl3pPr>
            <a:lvl4pPr algn="l">
              <a:defRPr>
                <a:solidFill>
                  <a:schemeClr val="tx1"/>
                </a:solidFill>
                <a:latin typeface="Times New Roman" panose="02020603050405020304" pitchFamily="18" charset="0"/>
                <a:cs typeface="Times New Roman" panose="02020603050405020304" pitchFamily="18" charset="0"/>
              </a:defRPr>
            </a:lvl4pPr>
            <a:lvl5pPr algn="l">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965" y="433880"/>
            <a:ext cx="6413609" cy="725349"/>
          </a:xfrm>
        </p:spPr>
        <p:txBody>
          <a:bodyPr>
            <a:normAutofit/>
          </a:bodyPr>
          <a:lstStyle>
            <a:lvl1pPr algn="l">
              <a:defRPr sz="360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5" y="1197405"/>
            <a:ext cx="6413609" cy="3511061"/>
          </a:xfrm>
        </p:spPr>
        <p:txBody>
          <a:bodyPr/>
          <a:lstStyle>
            <a:lvl1pPr>
              <a:defRPr sz="2800">
                <a:solidFill>
                  <a:schemeClr val="tx1"/>
                </a:solidFill>
                <a:latin typeface="Times New Roman" panose="02020603050405020304" pitchFamily="18" charset="0"/>
                <a:cs typeface="Times New Roman" panose="02020603050405020304" pitchFamily="18" charset="0"/>
              </a:defRPr>
            </a:lvl1pPr>
            <a:lvl2pPr>
              <a:defRPr>
                <a:solidFill>
                  <a:schemeClr val="tx1"/>
                </a:solidFill>
                <a:latin typeface="Times New Roman" panose="02020603050405020304" pitchFamily="18" charset="0"/>
                <a:cs typeface="Times New Roman" panose="02020603050405020304" pitchFamily="18" charset="0"/>
              </a:defRPr>
            </a:lvl2pPr>
            <a:lvl3pPr>
              <a:defRPr>
                <a:solidFill>
                  <a:schemeClr val="tx1"/>
                </a:solidFill>
                <a:latin typeface="Times New Roman" panose="02020603050405020304" pitchFamily="18" charset="0"/>
                <a:cs typeface="Times New Roman" panose="02020603050405020304" pitchFamily="18" charset="0"/>
              </a:defRPr>
            </a:lvl3pPr>
            <a:lvl4pPr>
              <a:defRPr>
                <a:solidFill>
                  <a:schemeClr val="tx1"/>
                </a:solidFill>
                <a:latin typeface="Times New Roman" panose="02020603050405020304" pitchFamily="18" charset="0"/>
                <a:cs typeface="Times New Roman" panose="02020603050405020304" pitchFamily="18" charset="0"/>
              </a:defRPr>
            </a:lvl4pPr>
            <a:lvl5pPr>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281175"/>
            <a:ext cx="8093365" cy="763525"/>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19"/>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6"/>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19"/>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6"/>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2/7/2022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877160"/>
            <a:ext cx="7778805" cy="1374345"/>
          </a:xfrm>
        </p:spPr>
        <p:txBody>
          <a:bodyPr>
            <a:normAutofit/>
          </a:bodyPr>
          <a:lstStyle/>
          <a:p>
            <a:r>
              <a:rPr lang="en-US" dirty="0"/>
              <a:t> </a:t>
            </a:r>
            <a:br>
              <a:rPr lang="en-US" dirty="0"/>
            </a:br>
            <a:r>
              <a:rPr lang="en-US" dirty="0">
                <a:solidFill>
                  <a:schemeClr val="tx2">
                    <a:lumMod val="75000"/>
                  </a:schemeClr>
                </a:solidFill>
                <a:latin typeface="Times New Roman" panose="02020603050405020304" pitchFamily="18" charset="0"/>
                <a:cs typeface="Times New Roman" panose="02020603050405020304" pitchFamily="18" charset="0"/>
              </a:rPr>
              <a:t>Relational Algebra (Part-3)</a:t>
            </a:r>
          </a:p>
        </p:txBody>
      </p:sp>
      <p:sp>
        <p:nvSpPr>
          <p:cNvPr id="3" name="Subtitle 2"/>
          <p:cNvSpPr>
            <a:spLocks noGrp="1"/>
          </p:cNvSpPr>
          <p:nvPr>
            <p:ph type="subTitle" idx="1"/>
          </p:nvPr>
        </p:nvSpPr>
        <p:spPr/>
        <p:txBody>
          <a:bodyPr/>
          <a:lstStyle/>
          <a:p>
            <a:endParaRPr lang="en-US" dirty="0"/>
          </a:p>
          <a:p>
            <a:r>
              <a:rPr lang="en-US" dirty="0"/>
              <a:t>20.2</a:t>
            </a:r>
          </a:p>
        </p:txBody>
      </p:sp>
    </p:spTree>
    <p:extLst>
      <p:ext uri="{BB962C8B-B14F-4D97-AF65-F5344CB8AC3E}">
        <p14:creationId xmlns:p14="http://schemas.microsoft.com/office/powerpoint/2010/main" val="363920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8E663-9A9B-4C3A-8D02-A5AD58ED0061}"/>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FD90A91E-4040-4545-956C-E0A0D1A11770}"/>
              </a:ext>
            </a:extLst>
          </p:cNvPr>
          <p:cNvSpPr>
            <a:spLocks noGrp="1"/>
          </p:cNvSpPr>
          <p:nvPr>
            <p:ph idx="1"/>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Select</a:t>
            </a:r>
          </a:p>
        </p:txBody>
      </p:sp>
    </p:spTree>
    <p:extLst>
      <p:ext uri="{BB962C8B-B14F-4D97-AF65-F5344CB8AC3E}">
        <p14:creationId xmlns:p14="http://schemas.microsoft.com/office/powerpoint/2010/main" val="277954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Select</a:t>
            </a:r>
          </a:p>
        </p:txBody>
      </p:sp>
      <p:pic>
        <p:nvPicPr>
          <p:cNvPr id="5" name="Content Placeholder 4">
            <a:extLst>
              <a:ext uri="{FF2B5EF4-FFF2-40B4-BE49-F238E27FC236}">
                <a16:creationId xmlns:a16="http://schemas.microsoft.com/office/drawing/2014/main" id="{548B3332-742B-440B-856D-5A66910F8D6A}"/>
              </a:ext>
            </a:extLst>
          </p:cNvPr>
          <p:cNvPicPr>
            <a:picLocks noGrp="1" noChangeAspect="1"/>
          </p:cNvPicPr>
          <p:nvPr>
            <p:ph idx="1"/>
          </p:nvPr>
        </p:nvPicPr>
        <p:blipFill>
          <a:blip r:embed="rId2"/>
          <a:stretch>
            <a:fillRect/>
          </a:stretch>
        </p:blipFill>
        <p:spPr>
          <a:xfrm>
            <a:off x="1679755" y="106886"/>
            <a:ext cx="7167985" cy="1204601"/>
          </a:xfrm>
        </p:spPr>
      </p:pic>
      <p:pic>
        <p:nvPicPr>
          <p:cNvPr id="9" name="Picture 8">
            <a:extLst>
              <a:ext uri="{FF2B5EF4-FFF2-40B4-BE49-F238E27FC236}">
                <a16:creationId xmlns:a16="http://schemas.microsoft.com/office/drawing/2014/main" id="{F9713571-8483-49F8-A56A-2D13A932F5FB}"/>
              </a:ext>
            </a:extLst>
          </p:cNvPr>
          <p:cNvPicPr>
            <a:picLocks noChangeAspect="1"/>
          </p:cNvPicPr>
          <p:nvPr/>
        </p:nvPicPr>
        <p:blipFill>
          <a:blip r:embed="rId3"/>
          <a:stretch>
            <a:fillRect/>
          </a:stretch>
        </p:blipFill>
        <p:spPr>
          <a:xfrm>
            <a:off x="1670604" y="1311487"/>
            <a:ext cx="7177135" cy="3832013"/>
          </a:xfrm>
          <a:prstGeom prst="rect">
            <a:avLst/>
          </a:prstGeom>
        </p:spPr>
      </p:pic>
    </p:spTree>
    <p:extLst>
      <p:ext uri="{BB962C8B-B14F-4D97-AF65-F5344CB8AC3E}">
        <p14:creationId xmlns:p14="http://schemas.microsoft.com/office/powerpoint/2010/main" val="4247758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Select</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lnSpcReduction="10000"/>
          </a:bodyPr>
          <a:lstStyle/>
          <a:p>
            <a:r>
              <a:rPr lang="en-US" dirty="0"/>
              <a:t>Select operation chooses the subset of tuples from the relation that satisfies the given condition mentioned in the syntax of selection. The selection operation is also known as horizontal partitioning since it partitions the table or relation horizontally.</a:t>
            </a:r>
          </a:p>
          <a:p>
            <a:endParaRPr lang="en-US" dirty="0"/>
          </a:p>
          <a:p>
            <a:pPr algn="just"/>
            <a:r>
              <a:rPr lang="en-US" dirty="0"/>
              <a:t>where ‘c’ is selection condition which is a Boolean expression(condition), we can have a single</a:t>
            </a:r>
          </a:p>
          <a:p>
            <a:endParaRPr lang="en-IN" dirty="0"/>
          </a:p>
        </p:txBody>
      </p:sp>
      <p:pic>
        <p:nvPicPr>
          <p:cNvPr id="11" name="Picture 10">
            <a:extLst>
              <a:ext uri="{FF2B5EF4-FFF2-40B4-BE49-F238E27FC236}">
                <a16:creationId xmlns:a16="http://schemas.microsoft.com/office/drawing/2014/main" id="{3502B19D-48CB-4894-8D7C-2AC4B0B36D1B}"/>
              </a:ext>
            </a:extLst>
          </p:cNvPr>
          <p:cNvPicPr>
            <a:picLocks noChangeAspect="1"/>
          </p:cNvPicPr>
          <p:nvPr/>
        </p:nvPicPr>
        <p:blipFill>
          <a:blip r:embed="rId2"/>
          <a:stretch>
            <a:fillRect/>
          </a:stretch>
        </p:blipFill>
        <p:spPr>
          <a:xfrm>
            <a:off x="3503065" y="3335275"/>
            <a:ext cx="1221640" cy="504825"/>
          </a:xfrm>
          <a:prstGeom prst="rect">
            <a:avLst/>
          </a:prstGeom>
        </p:spPr>
      </p:pic>
    </p:spTree>
    <p:extLst>
      <p:ext uri="{BB962C8B-B14F-4D97-AF65-F5344CB8AC3E}">
        <p14:creationId xmlns:p14="http://schemas.microsoft.com/office/powerpoint/2010/main" val="727788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Select</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a:bodyPr>
          <a:lstStyle/>
          <a:p>
            <a:pPr algn="just"/>
            <a:r>
              <a:rPr lang="en-US" dirty="0"/>
              <a:t>R is a relational algebra expression, whose result is a relation. The </a:t>
            </a:r>
            <a:r>
              <a:rPr lang="en-US" dirty="0" err="1"/>
              <a:t>boolean</a:t>
            </a:r>
            <a:r>
              <a:rPr lang="en-US" dirty="0"/>
              <a:t> expression specified in condition ‘c’ can be written in the following form:</a:t>
            </a:r>
          </a:p>
          <a:p>
            <a:endParaRPr lang="en-US" dirty="0"/>
          </a:p>
          <a:p>
            <a:pPr algn="just"/>
            <a:r>
              <a:rPr lang="en-US" dirty="0"/>
              <a:t>&lt;attribute name&gt; &lt;comparison operator&gt; &lt;constant value&gt; or &lt;attribute name&gt;</a:t>
            </a:r>
            <a:endParaRPr lang="en-IN" dirty="0"/>
          </a:p>
        </p:txBody>
      </p:sp>
    </p:spTree>
    <p:extLst>
      <p:ext uri="{BB962C8B-B14F-4D97-AF65-F5344CB8AC3E}">
        <p14:creationId xmlns:p14="http://schemas.microsoft.com/office/powerpoint/2010/main" val="2649758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Select</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a:bodyPr>
          <a:lstStyle/>
          <a:p>
            <a:pPr algn="just"/>
            <a:r>
              <a:rPr lang="en-US" dirty="0"/>
              <a:t>&lt;comparison operator&gt; is any of the operator {&lt;, &gt;, =, &lt;=, &gt;=, !=} and,</a:t>
            </a:r>
          </a:p>
          <a:p>
            <a:pPr marL="0" indent="0" algn="just">
              <a:buNone/>
            </a:pPr>
            <a:endParaRPr lang="en-US" dirty="0"/>
          </a:p>
          <a:p>
            <a:pPr algn="just"/>
            <a:r>
              <a:rPr lang="en-US" dirty="0"/>
              <a:t>&lt;constant value&gt; is constant value taken from the domain of the relation.</a:t>
            </a:r>
          </a:p>
          <a:p>
            <a:pPr algn="just"/>
            <a:r>
              <a:rPr lang="en-US" dirty="0"/>
              <a:t>It is a unary operation because its works on one relation. </a:t>
            </a:r>
            <a:endParaRPr lang="en-IN" dirty="0"/>
          </a:p>
        </p:txBody>
      </p:sp>
    </p:spTree>
    <p:extLst>
      <p:ext uri="{BB962C8B-B14F-4D97-AF65-F5344CB8AC3E}">
        <p14:creationId xmlns:p14="http://schemas.microsoft.com/office/powerpoint/2010/main" val="2565504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Select</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a:bodyPr>
          <a:lstStyle/>
          <a:p>
            <a:pPr algn="just"/>
            <a:endParaRPr lang="en-IN" dirty="0"/>
          </a:p>
        </p:txBody>
      </p:sp>
    </p:spTree>
    <p:extLst>
      <p:ext uri="{BB962C8B-B14F-4D97-AF65-F5344CB8AC3E}">
        <p14:creationId xmlns:p14="http://schemas.microsoft.com/office/powerpoint/2010/main" val="17660119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4130" y="1655520"/>
            <a:ext cx="4419894" cy="1527050"/>
          </a:xfrm>
        </p:spPr>
      </p:pic>
    </p:spTree>
    <p:extLst>
      <p:ext uri="{BB962C8B-B14F-4D97-AF65-F5344CB8AC3E}">
        <p14:creationId xmlns:p14="http://schemas.microsoft.com/office/powerpoint/2010/main" val="13695357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166</Words>
  <Application>Microsoft Office PowerPoint</Application>
  <PresentationFormat>On-screen Show (16:9)</PresentationFormat>
  <Paragraphs>20</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Times New Roman</vt:lpstr>
      <vt:lpstr>Office Theme</vt:lpstr>
      <vt:lpstr>  Relational Algebra (Part-3)</vt:lpstr>
      <vt:lpstr>Contents</vt:lpstr>
      <vt:lpstr>Select</vt:lpstr>
      <vt:lpstr>Select</vt:lpstr>
      <vt:lpstr>Select</vt:lpstr>
      <vt:lpstr>Select</vt:lpstr>
      <vt:lpstr>Select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2022-02-07T04:00:28Z</dcterms:modified>
</cp:coreProperties>
</file>

<file path=docProps/thumbnail.jpeg>
</file>